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DFD2D-7739-4254-BE6F-44E6FA6FCDD3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1769-1532-4E03-9AEC-A3DBA0E0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F8E3AD6A-EE71-4BA4-9117-D2B0DA1E7AC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C8DE6106-C192-4F0A-8062-9AC32AEF9D17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93E8A8B-48CD-480D-9E45-D8DE70FA083F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3FA087FF-554B-4EA8-A82E-EB743065342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02FBA4E2-5C26-4EF1-B4FC-3218FBDAEBE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68A9A7B1-3F95-4EEE-9F06-6CD257AC7CBA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16F2F13F-9D00-4BF3-B411-87E4559054F2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C9280D7D-0A6E-46A6-945F-2E46498F3AD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BAE932F9-E5DC-4419-9017-34947C8996BC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ED85EA7-344E-43D9-A84E-52C6EC2E12FE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CE2AEDCB-ECDF-4AA5-9FE1-CD7D870A83AF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0A56-A6EF-4B66-98AA-855EF2BF9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3445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2742-C122-4911-8CF9-84EBA1A2C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8252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34B7-F318-4FF3-AC3C-66E05A8A2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3018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F1BF-964F-4FD1-8FBF-3F39F5E02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0125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52EB-0E3C-4197-9A27-B24CA669E18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A130-B269-46F7-A951-85F5A70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Bomb Calorimetry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Reactions can be carried out in a sealed “bomb” such as this one.</a:t>
            </a:r>
          </a:p>
          <a:p>
            <a:pPr eaLnBrk="1" hangingPunct="1"/>
            <a:r>
              <a:rPr lang="en-US" altLang="en-US" sz="2800" smtClean="0"/>
              <a:t>The heat absorbed (or released) by the water is a very good approximation of the enthalpy change for the reaction.</a:t>
            </a:r>
          </a:p>
        </p:txBody>
      </p:sp>
      <p:pic>
        <p:nvPicPr>
          <p:cNvPr id="50181" name="Picture 7" descr="05_1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295400"/>
            <a:ext cx="3308350" cy="4564063"/>
          </a:xfrm>
        </p:spPr>
      </p:pic>
    </p:spTree>
    <p:extLst>
      <p:ext uri="{BB962C8B-B14F-4D97-AF65-F5344CB8AC3E}">
        <p14:creationId xmlns:p14="http://schemas.microsoft.com/office/powerpoint/2010/main" val="43144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endParaRPr lang="en-US" altLang="en-US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in three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820738" y="1249363"/>
            <a:ext cx="7535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 (</a:t>
            </a:r>
            <a:r>
              <a:rPr lang="en-US" altLang="en-US" i="1" baseline="-25000"/>
              <a:t>g</a:t>
            </a:r>
            <a:r>
              <a:rPr lang="en-US" altLang="en-US" baseline="-25000"/>
              <a:t>)</a:t>
            </a:r>
            <a:r>
              <a:rPr lang="en-US" altLang="en-US"/>
              <a:t> + 5 O</a:t>
            </a:r>
            <a:r>
              <a:rPr lang="en-US" altLang="en-US" baseline="-25000"/>
              <a:t>2 (</a:t>
            </a:r>
            <a:r>
              <a:rPr lang="en-US" altLang="en-US" i="1" baseline="-25000"/>
              <a:t>g</a:t>
            </a:r>
            <a:r>
              <a:rPr lang="en-US" altLang="en-US" baseline="-25000"/>
              <a:t>) </a:t>
            </a:r>
            <a:r>
              <a:rPr lang="en-US" altLang="en-US">
                <a:sym typeface="Symbol" pitchFamily="-80" charset="2"/>
              </a:rPr>
              <a:t> 3 CO</a:t>
            </a:r>
            <a:r>
              <a:rPr lang="en-US" altLang="en-US" baseline="-25000">
                <a:sym typeface="Symbol" pitchFamily="-80" charset="2"/>
              </a:rPr>
              <a:t>2 (</a:t>
            </a:r>
            <a:r>
              <a:rPr lang="en-US" altLang="en-US" i="1" baseline="-25000">
                <a:sym typeface="Symbol" pitchFamily="-80" charset="2"/>
              </a:rPr>
              <a:t>g</a:t>
            </a:r>
            <a:r>
              <a:rPr lang="en-US" altLang="en-US" baseline="-25000">
                <a:sym typeface="Symbol" pitchFamily="-80" charset="2"/>
              </a:rPr>
              <a:t>)</a:t>
            </a:r>
            <a:r>
              <a:rPr lang="en-US" altLang="en-US">
                <a:sym typeface="Symbol" pitchFamily="-80" charset="2"/>
              </a:rPr>
              <a:t> + 4 H</a:t>
            </a:r>
            <a:r>
              <a:rPr lang="en-US" altLang="en-US" baseline="-25000">
                <a:sym typeface="Symbol" pitchFamily="-80" charset="2"/>
              </a:rPr>
              <a:t>2</a:t>
            </a:r>
            <a:r>
              <a:rPr lang="en-US" altLang="en-US">
                <a:sym typeface="Symbol" pitchFamily="-80" charset="2"/>
              </a:rPr>
              <a:t>O </a:t>
            </a:r>
            <a:r>
              <a:rPr lang="en-US" altLang="en-US" baseline="-25000">
                <a:sym typeface="Symbol" pitchFamily="-80" charset="2"/>
              </a:rPr>
              <a:t>(</a:t>
            </a:r>
            <a:r>
              <a:rPr lang="en-US" altLang="en-US" i="1" baseline="-25000">
                <a:sym typeface="Symbol" pitchFamily="-80" charset="2"/>
              </a:rPr>
              <a:t>l</a:t>
            </a:r>
            <a:r>
              <a:rPr lang="en-US" altLang="en-US" baseline="-25000">
                <a:sym typeface="Symbol" pitchFamily="-80" charset="2"/>
              </a:rPr>
              <a:t>)</a:t>
            </a:r>
            <a:endParaRPr lang="en-US" altLang="en-US" baseline="-2500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-76200" y="3406775"/>
            <a:ext cx="4876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 </a:t>
            </a:r>
            <a:r>
              <a:rPr lang="en-US" altLang="en-US" sz="2400">
                <a:sym typeface="Symbol" pitchFamily="-80" charset="2"/>
              </a:rPr>
              <a:t> 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+ 3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3 CO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+ 2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4 H</a:t>
            </a:r>
            <a:r>
              <a:rPr lang="en-US" altLang="en-US" sz="2400" baseline="-25000">
                <a:sym typeface="Symbol" pitchFamily="-80" charset="2"/>
              </a:rPr>
              <a:t>2</a:t>
            </a:r>
            <a:r>
              <a:rPr lang="en-US" altLang="en-US" sz="2400">
                <a:sym typeface="Symbol" pitchFamily="-80" charset="2"/>
              </a:rPr>
              <a:t>O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l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19050" y="38862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9400" name="Rectangle 13"/>
          <p:cNvSpPr>
            <a:spLocks noChangeArrowheads="1"/>
          </p:cNvSpPr>
          <p:nvPr/>
        </p:nvSpPr>
        <p:spPr bwMode="auto">
          <a:xfrm>
            <a:off x="19050" y="43434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9401" name="Picture 24" descr="05_2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2649947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endParaRPr lang="en-US" alt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in three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820738" y="1249363"/>
            <a:ext cx="7535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 (</a:t>
            </a:r>
            <a:r>
              <a:rPr lang="en-US" altLang="en-US" i="1" baseline="-25000"/>
              <a:t>g</a:t>
            </a:r>
            <a:r>
              <a:rPr lang="en-US" altLang="en-US" baseline="-25000"/>
              <a:t>)</a:t>
            </a:r>
            <a:r>
              <a:rPr lang="en-US" altLang="en-US"/>
              <a:t> + 5 O</a:t>
            </a:r>
            <a:r>
              <a:rPr lang="en-US" altLang="en-US" baseline="-25000"/>
              <a:t>2 (</a:t>
            </a:r>
            <a:r>
              <a:rPr lang="en-US" altLang="en-US" i="1" baseline="-25000"/>
              <a:t>g</a:t>
            </a:r>
            <a:r>
              <a:rPr lang="en-US" altLang="en-US" baseline="-25000"/>
              <a:t>) </a:t>
            </a:r>
            <a:r>
              <a:rPr lang="en-US" altLang="en-US">
                <a:sym typeface="Symbol" pitchFamily="-80" charset="2"/>
              </a:rPr>
              <a:t> 3 CO</a:t>
            </a:r>
            <a:r>
              <a:rPr lang="en-US" altLang="en-US" baseline="-25000">
                <a:sym typeface="Symbol" pitchFamily="-80" charset="2"/>
              </a:rPr>
              <a:t>2 (</a:t>
            </a:r>
            <a:r>
              <a:rPr lang="en-US" altLang="en-US" i="1" baseline="-25000">
                <a:sym typeface="Symbol" pitchFamily="-80" charset="2"/>
              </a:rPr>
              <a:t>g</a:t>
            </a:r>
            <a:r>
              <a:rPr lang="en-US" altLang="en-US" baseline="-25000">
                <a:sym typeface="Symbol" pitchFamily="-80" charset="2"/>
              </a:rPr>
              <a:t>)</a:t>
            </a:r>
            <a:r>
              <a:rPr lang="en-US" altLang="en-US">
                <a:sym typeface="Symbol" pitchFamily="-80" charset="2"/>
              </a:rPr>
              <a:t> + 4 H</a:t>
            </a:r>
            <a:r>
              <a:rPr lang="en-US" altLang="en-US" baseline="-25000">
                <a:sym typeface="Symbol" pitchFamily="-80" charset="2"/>
              </a:rPr>
              <a:t>2</a:t>
            </a:r>
            <a:r>
              <a:rPr lang="en-US" altLang="en-US">
                <a:sym typeface="Symbol" pitchFamily="-80" charset="2"/>
              </a:rPr>
              <a:t>O </a:t>
            </a:r>
            <a:r>
              <a:rPr lang="en-US" altLang="en-US" baseline="-25000">
                <a:sym typeface="Symbol" pitchFamily="-80" charset="2"/>
              </a:rPr>
              <a:t>(</a:t>
            </a:r>
            <a:r>
              <a:rPr lang="en-US" altLang="en-US" i="1" baseline="-25000">
                <a:sym typeface="Symbol" pitchFamily="-80" charset="2"/>
              </a:rPr>
              <a:t>l</a:t>
            </a:r>
            <a:r>
              <a:rPr lang="en-US" altLang="en-US" baseline="-25000">
                <a:sym typeface="Symbol" pitchFamily="-80" charset="2"/>
              </a:rPr>
              <a:t>)</a:t>
            </a:r>
            <a:endParaRPr lang="en-US" altLang="en-US" baseline="-250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-76200" y="3406775"/>
            <a:ext cx="48577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 </a:t>
            </a:r>
            <a:r>
              <a:rPr lang="en-US" altLang="en-US" sz="2400">
                <a:sym typeface="Symbol" pitchFamily="-80" charset="2"/>
              </a:rPr>
              <a:t> 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+ 3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3 CO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+ 2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4 H</a:t>
            </a:r>
            <a:r>
              <a:rPr lang="en-US" altLang="en-US" sz="2400" baseline="-25000">
                <a:sym typeface="Symbol" pitchFamily="-80" charset="2"/>
              </a:rPr>
              <a:t>2</a:t>
            </a:r>
            <a:r>
              <a:rPr lang="en-US" altLang="en-US" sz="2400">
                <a:sym typeface="Symbol" pitchFamily="-80" charset="2"/>
              </a:rPr>
              <a:t>O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l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>
              <a:solidFill>
                <a:schemeClr val="tx1"/>
              </a:solidFill>
            </a:endParaRPr>
          </a:p>
        </p:txBody>
      </p:sp>
      <p:sp>
        <p:nvSpPr>
          <p:cNvPr id="60423" name="Rectangle 11"/>
          <p:cNvSpPr>
            <a:spLocks noChangeArrowheads="1"/>
          </p:cNvSpPr>
          <p:nvPr/>
        </p:nvSpPr>
        <p:spPr bwMode="auto">
          <a:xfrm>
            <a:off x="19050" y="43434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60424" name="Picture 14" descr="05_2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322601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endParaRPr lang="en-US" altLang="en-US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tabLst>
                <a:tab pos="228600" algn="l"/>
              </a:tabLst>
            </a:pPr>
            <a:r>
              <a:rPr lang="en-US" alt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altLang="en-US" sz="2800" smtClean="0"/>
              <a:t>	in three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endParaRPr lang="en-US" altLang="en-US" sz="2400" smtClean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20738" y="1249363"/>
            <a:ext cx="7535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 (</a:t>
            </a:r>
            <a:r>
              <a:rPr lang="en-US" altLang="en-US" i="1" baseline="-25000"/>
              <a:t>g</a:t>
            </a:r>
            <a:r>
              <a:rPr lang="en-US" altLang="en-US" baseline="-25000"/>
              <a:t>)</a:t>
            </a:r>
            <a:r>
              <a:rPr lang="en-US" altLang="en-US"/>
              <a:t> + 5 O</a:t>
            </a:r>
            <a:r>
              <a:rPr lang="en-US" altLang="en-US" baseline="-25000"/>
              <a:t>2 (</a:t>
            </a:r>
            <a:r>
              <a:rPr lang="en-US" altLang="en-US" i="1" baseline="-25000"/>
              <a:t>g</a:t>
            </a:r>
            <a:r>
              <a:rPr lang="en-US" altLang="en-US" baseline="-25000"/>
              <a:t>) </a:t>
            </a:r>
            <a:r>
              <a:rPr lang="en-US" altLang="en-US">
                <a:sym typeface="Symbol" pitchFamily="-80" charset="2"/>
              </a:rPr>
              <a:t> 3 CO</a:t>
            </a:r>
            <a:r>
              <a:rPr lang="en-US" altLang="en-US" baseline="-25000">
                <a:sym typeface="Symbol" pitchFamily="-80" charset="2"/>
              </a:rPr>
              <a:t>2 (</a:t>
            </a:r>
            <a:r>
              <a:rPr lang="en-US" altLang="en-US" i="1" baseline="-25000">
                <a:sym typeface="Symbol" pitchFamily="-80" charset="2"/>
              </a:rPr>
              <a:t>g</a:t>
            </a:r>
            <a:r>
              <a:rPr lang="en-US" altLang="en-US" baseline="-25000">
                <a:sym typeface="Symbol" pitchFamily="-80" charset="2"/>
              </a:rPr>
              <a:t>)</a:t>
            </a:r>
            <a:r>
              <a:rPr lang="en-US" altLang="en-US">
                <a:sym typeface="Symbol" pitchFamily="-80" charset="2"/>
              </a:rPr>
              <a:t> + 4 H</a:t>
            </a:r>
            <a:r>
              <a:rPr lang="en-US" altLang="en-US" baseline="-25000">
                <a:sym typeface="Symbol" pitchFamily="-80" charset="2"/>
              </a:rPr>
              <a:t>2</a:t>
            </a:r>
            <a:r>
              <a:rPr lang="en-US" altLang="en-US">
                <a:sym typeface="Symbol" pitchFamily="-80" charset="2"/>
              </a:rPr>
              <a:t>O </a:t>
            </a:r>
            <a:r>
              <a:rPr lang="en-US" altLang="en-US" baseline="-25000">
                <a:sym typeface="Symbol" pitchFamily="-80" charset="2"/>
              </a:rPr>
              <a:t>(</a:t>
            </a:r>
            <a:r>
              <a:rPr lang="en-US" altLang="en-US" i="1" baseline="-25000">
                <a:sym typeface="Symbol" pitchFamily="-80" charset="2"/>
              </a:rPr>
              <a:t>l</a:t>
            </a:r>
            <a:r>
              <a:rPr lang="en-US" altLang="en-US" baseline="-25000">
                <a:sym typeface="Symbol" pitchFamily="-80" charset="2"/>
              </a:rPr>
              <a:t>)</a:t>
            </a:r>
            <a:endParaRPr lang="en-US" altLang="en-US" sz="24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-76200" y="3406775"/>
            <a:ext cx="48577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 </a:t>
            </a:r>
            <a:r>
              <a:rPr lang="en-US" altLang="en-US" sz="2400">
                <a:sym typeface="Symbol" pitchFamily="-80" charset="2"/>
              </a:rPr>
              <a:t> 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+ 3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3 CO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+ 2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4 H</a:t>
            </a:r>
            <a:r>
              <a:rPr lang="en-US" altLang="en-US" sz="2400" baseline="-25000">
                <a:sym typeface="Symbol" pitchFamily="-80" charset="2"/>
              </a:rPr>
              <a:t>2</a:t>
            </a:r>
            <a:r>
              <a:rPr lang="en-US" altLang="en-US" sz="2400">
                <a:sym typeface="Symbol" pitchFamily="-80" charset="2"/>
              </a:rPr>
              <a:t>O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l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61447" name="Picture 14" descr="05_2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379639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820738" y="1249363"/>
            <a:ext cx="7535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 (</a:t>
            </a:r>
            <a:r>
              <a:rPr lang="en-US" altLang="en-US" i="1" baseline="-25000"/>
              <a:t>g</a:t>
            </a:r>
            <a:r>
              <a:rPr lang="en-US" altLang="en-US" baseline="-25000"/>
              <a:t>)</a:t>
            </a:r>
            <a:r>
              <a:rPr lang="en-US" altLang="en-US"/>
              <a:t> + 5 O</a:t>
            </a:r>
            <a:r>
              <a:rPr lang="en-US" altLang="en-US" baseline="-25000"/>
              <a:t>2 (</a:t>
            </a:r>
            <a:r>
              <a:rPr lang="en-US" altLang="en-US" i="1" baseline="-25000"/>
              <a:t>g</a:t>
            </a:r>
            <a:r>
              <a:rPr lang="en-US" altLang="en-US" baseline="-25000"/>
              <a:t>) </a:t>
            </a:r>
            <a:r>
              <a:rPr lang="en-US" altLang="en-US">
                <a:sym typeface="Symbol" pitchFamily="-80" charset="2"/>
              </a:rPr>
              <a:t> 3 CO</a:t>
            </a:r>
            <a:r>
              <a:rPr lang="en-US" altLang="en-US" baseline="-25000">
                <a:sym typeface="Symbol" pitchFamily="-80" charset="2"/>
              </a:rPr>
              <a:t>2 (</a:t>
            </a:r>
            <a:r>
              <a:rPr lang="en-US" altLang="en-US" i="1" baseline="-25000">
                <a:sym typeface="Symbol" pitchFamily="-80" charset="2"/>
              </a:rPr>
              <a:t>g</a:t>
            </a:r>
            <a:r>
              <a:rPr lang="en-US" altLang="en-US" baseline="-25000">
                <a:sym typeface="Symbol" pitchFamily="-80" charset="2"/>
              </a:rPr>
              <a:t>)</a:t>
            </a:r>
            <a:r>
              <a:rPr lang="en-US" altLang="en-US">
                <a:sym typeface="Symbol" pitchFamily="-80" charset="2"/>
              </a:rPr>
              <a:t> + 4 H</a:t>
            </a:r>
            <a:r>
              <a:rPr lang="en-US" altLang="en-US" baseline="-25000">
                <a:sym typeface="Symbol" pitchFamily="-80" charset="2"/>
              </a:rPr>
              <a:t>2</a:t>
            </a:r>
            <a:r>
              <a:rPr lang="en-US" altLang="en-US">
                <a:sym typeface="Symbol" pitchFamily="-80" charset="2"/>
              </a:rPr>
              <a:t>O </a:t>
            </a:r>
            <a:r>
              <a:rPr lang="en-US" altLang="en-US" baseline="-25000">
                <a:sym typeface="Symbol" pitchFamily="-80" charset="2"/>
              </a:rPr>
              <a:t>(</a:t>
            </a:r>
            <a:r>
              <a:rPr lang="en-US" altLang="en-US" i="1" baseline="-25000">
                <a:sym typeface="Symbol" pitchFamily="-80" charset="2"/>
              </a:rPr>
              <a:t>l</a:t>
            </a:r>
            <a:r>
              <a:rPr lang="en-US" altLang="en-US" baseline="-25000">
                <a:sym typeface="Symbol" pitchFamily="-80" charset="2"/>
              </a:rPr>
              <a:t>)</a:t>
            </a:r>
            <a:endParaRPr lang="en-US" altLang="en-US" baseline="-25000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-76200" y="3406775"/>
            <a:ext cx="48577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 </a:t>
            </a:r>
            <a:r>
              <a:rPr lang="en-US" altLang="en-US" sz="2400">
                <a:sym typeface="Symbol" pitchFamily="-80" charset="2"/>
              </a:rPr>
              <a:t> 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3 C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graphite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+ 3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3 CO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ym typeface="Symbol" pitchFamily="-80" charset="2"/>
              </a:rPr>
              <a:t>4 H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+ 2 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 4 H</a:t>
            </a:r>
            <a:r>
              <a:rPr lang="en-US" altLang="en-US" sz="2400" baseline="-25000">
                <a:sym typeface="Symbol" pitchFamily="-80" charset="2"/>
              </a:rPr>
              <a:t>2</a:t>
            </a:r>
            <a:r>
              <a:rPr lang="en-US" altLang="en-US" sz="2400">
                <a:sym typeface="Symbol" pitchFamily="-80" charset="2"/>
              </a:rPr>
              <a:t>O </a:t>
            </a:r>
            <a:r>
              <a:rPr lang="en-US" altLang="en-US" sz="2400" baseline="-25000">
                <a:sym typeface="Symbol" pitchFamily="-80" charset="2"/>
              </a:rPr>
              <a:t>(</a:t>
            </a:r>
            <a:r>
              <a:rPr lang="en-US" altLang="en-US" sz="2400" i="1" baseline="-25000">
                <a:sym typeface="Symbol" pitchFamily="-80" charset="2"/>
              </a:rPr>
              <a:t>l</a:t>
            </a:r>
            <a:r>
              <a:rPr lang="en-US" altLang="en-US" sz="2400" baseline="-25000">
                <a:sym typeface="Symbol" pitchFamily="-80" charset="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0" y="4876800"/>
            <a:ext cx="4724400" cy="0"/>
          </a:xfrm>
          <a:prstGeom prst="line">
            <a:avLst/>
          </a:prstGeom>
          <a:noFill/>
          <a:ln w="2540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-76200" y="5105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</a:t>
            </a:r>
            <a:r>
              <a:rPr lang="en-US" altLang="en-US" sz="2400"/>
              <a:t> + 5 O</a:t>
            </a:r>
            <a:r>
              <a:rPr lang="en-US" altLang="en-US" sz="2400" baseline="-25000"/>
              <a:t>2 (</a:t>
            </a:r>
            <a:r>
              <a:rPr lang="en-US" altLang="en-US" sz="2400" i="1" baseline="-25000"/>
              <a:t>g</a:t>
            </a:r>
            <a:r>
              <a:rPr lang="en-US" altLang="en-US" sz="2400" baseline="-25000"/>
              <a:t>)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-80" charset="2"/>
              </a:rPr>
              <a:t> 3 CO</a:t>
            </a:r>
            <a:r>
              <a:rPr lang="en-US" altLang="en-US" sz="2400" baseline="-25000">
                <a:sym typeface="Symbol" pitchFamily="-80" charset="2"/>
              </a:rPr>
              <a:t>2 (</a:t>
            </a:r>
            <a:r>
              <a:rPr lang="en-US" altLang="en-US" sz="2400" i="1" baseline="-25000">
                <a:sym typeface="Symbol" pitchFamily="-80" charset="2"/>
              </a:rPr>
              <a:t>g</a:t>
            </a:r>
            <a:r>
              <a:rPr lang="en-US" altLang="en-US" sz="2400" baseline="-25000">
                <a:sym typeface="Symbol" pitchFamily="-80" charset="2"/>
              </a:rPr>
              <a:t>) </a:t>
            </a:r>
            <a:r>
              <a:rPr lang="en-US" altLang="en-US" sz="2400">
                <a:sym typeface="Symbol" pitchFamily="-80" charset="2"/>
              </a:rPr>
              <a:t>+ 4 H</a:t>
            </a:r>
            <a:r>
              <a:rPr lang="en-US" altLang="en-US" sz="2400" baseline="-25000">
                <a:sym typeface="Symbol" pitchFamily="-80" charset="2"/>
              </a:rPr>
              <a:t>2</a:t>
            </a:r>
            <a:r>
              <a:rPr lang="en-US" altLang="en-US" sz="2400">
                <a:sym typeface="Symbol" pitchFamily="-80" charset="2"/>
              </a:rPr>
              <a:t>O</a:t>
            </a:r>
            <a:r>
              <a:rPr lang="en-US" altLang="en-US" sz="2400" baseline="-25000">
                <a:sym typeface="Symbol" pitchFamily="-80" charset="2"/>
              </a:rPr>
              <a:t> (</a:t>
            </a:r>
            <a:r>
              <a:rPr lang="en-US" altLang="en-US" sz="2400" i="1" baseline="-25000">
                <a:sym typeface="Symbol" pitchFamily="-80" charset="2"/>
              </a:rPr>
              <a:t>l</a:t>
            </a:r>
            <a:r>
              <a:rPr lang="en-US" altLang="en-US" sz="2400" baseline="-25000">
                <a:sym typeface="Symbol" pitchFamily="-80" charset="2"/>
              </a:rPr>
              <a:t>)</a:t>
            </a:r>
            <a:r>
              <a:rPr lang="en-US" altLang="en-US" sz="2400">
                <a:sym typeface="Symbol" pitchFamily="-80" charset="2"/>
              </a:rPr>
              <a:t> </a:t>
            </a:r>
          </a:p>
        </p:txBody>
      </p:sp>
      <p:sp>
        <p:nvSpPr>
          <p:cNvPr id="6247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</a:t>
            </a:r>
            <a:r>
              <a:rPr lang="en-US" altLang="en-US" smtClean="0"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endParaRPr lang="en-US" altLang="en-US" smtClean="0"/>
          </a:p>
        </p:txBody>
      </p:sp>
      <p:sp>
        <p:nvSpPr>
          <p:cNvPr id="62472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sum of these equations is: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62473" name="Picture 15" descr="05_22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862900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in Foods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0386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Most of the fuel in the food we eat comes from carbohydrates and fats.</a:t>
            </a:r>
          </a:p>
        </p:txBody>
      </p:sp>
      <p:pic>
        <p:nvPicPr>
          <p:cNvPr id="63493" name="Picture 11" descr="05_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4329"/>
          <a:stretch>
            <a:fillRect/>
          </a:stretch>
        </p:blipFill>
        <p:spPr>
          <a:xfrm>
            <a:off x="304800" y="3352800"/>
            <a:ext cx="5334000" cy="3124200"/>
          </a:xfrm>
        </p:spPr>
      </p:pic>
    </p:spTree>
    <p:extLst>
      <p:ext uri="{BB962C8B-B14F-4D97-AF65-F5344CB8AC3E}">
        <p14:creationId xmlns:p14="http://schemas.microsoft.com/office/powerpoint/2010/main" val="263613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in Fuels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29718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vast majority of the energy consumed in this country comes from fossil fuels.</a:t>
            </a:r>
          </a:p>
        </p:txBody>
      </p:sp>
      <p:pic>
        <p:nvPicPr>
          <p:cNvPr id="64517" name="Picture 16" descr="05_T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 b="6856"/>
          <a:stretch>
            <a:fillRect/>
          </a:stretch>
        </p:blipFill>
        <p:spPr>
          <a:xfrm>
            <a:off x="3886200" y="1371600"/>
            <a:ext cx="4953000" cy="2057400"/>
          </a:xfrm>
        </p:spPr>
      </p:pic>
      <p:pic>
        <p:nvPicPr>
          <p:cNvPr id="64518" name="Picture 17" descr="05_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>
          <a:xfrm>
            <a:off x="4876800" y="3581400"/>
            <a:ext cx="2379663" cy="2819400"/>
          </a:xfrm>
        </p:spPr>
      </p:pic>
    </p:spTree>
    <p:extLst>
      <p:ext uri="{BB962C8B-B14F-4D97-AF65-F5344CB8AC3E}">
        <p14:creationId xmlns:p14="http://schemas.microsoft.com/office/powerpoint/2010/main" val="2885521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197D"/>
                </a:solidFill>
              </a:rPr>
              <a:t>Summary:  Ways to Calculate </a:t>
            </a:r>
            <a:r>
              <a:rPr lang="en-US" altLang="en-US" sz="36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3600" b="1" smtClean="0">
                <a:solidFill>
                  <a:srgbClr val="00197D"/>
                </a:solidFill>
              </a:rPr>
              <a:t>H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8229600" cy="23622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smtClean="0">
                <a:solidFill>
                  <a:srgbClr val="00197D"/>
                </a:solidFill>
              </a:rPr>
              <a:t> = </a:t>
            </a:r>
            <a:r>
              <a:rPr lang="en-US" altLang="en-US" sz="3600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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</a:t>
            </a:r>
            <a:r>
              <a:rPr lang="en-US" altLang="en-US" b="1" i="1" smtClean="0">
                <a:solidFill>
                  <a:srgbClr val="00197D"/>
                </a:solidFill>
              </a:rPr>
              <a:t>n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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i="1" baseline="-25000" smtClean="0">
                <a:solidFill>
                  <a:srgbClr val="00197D"/>
                </a:solidFill>
              </a:rPr>
              <a:t>f</a:t>
            </a:r>
            <a:r>
              <a:rPr lang="en-US" altLang="en-US" b="1" smtClean="0">
                <a:solidFill>
                  <a:srgbClr val="00197D"/>
                </a:solidFill>
                <a:cs typeface="Arial" charset="0"/>
              </a:rPr>
              <a:t>°</a:t>
            </a:r>
            <a:r>
              <a:rPr lang="en-US" altLang="en-US" b="1" baseline="-25000" smtClean="0">
                <a:solidFill>
                  <a:srgbClr val="00197D"/>
                </a:solidFill>
                <a:sym typeface="Symbol" pitchFamily="-80" charset="2"/>
              </a:rPr>
              <a:t>products</a:t>
            </a:r>
            <a:r>
              <a:rPr lang="en-US" altLang="en-US" b="1" smtClean="0">
                <a:solidFill>
                  <a:srgbClr val="00197D"/>
                </a:solidFill>
                <a:sym typeface="Symbol" pitchFamily="-80" charset="2"/>
              </a:rPr>
              <a:t> – </a:t>
            </a:r>
            <a:r>
              <a:rPr lang="en-US" altLang="en-US" sz="3600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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</a:t>
            </a:r>
            <a:r>
              <a:rPr lang="en-US" altLang="en-US" b="1" i="1" smtClean="0">
                <a:solidFill>
                  <a:srgbClr val="00197D"/>
                </a:solidFill>
              </a:rPr>
              <a:t>m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</a:t>
            </a:r>
            <a:r>
              <a:rPr lang="en-US" altLang="en-US" b="1" i="1" smtClean="0">
                <a:solidFill>
                  <a:srgbClr val="00197D"/>
                </a:solidFill>
                <a:sym typeface="Symbol" pitchFamily="-80" charset="2"/>
              </a:rPr>
              <a:t>H</a:t>
            </a:r>
            <a:r>
              <a:rPr lang="en-US" altLang="en-US" b="1" i="1" baseline="-25000" smtClean="0">
                <a:solidFill>
                  <a:srgbClr val="00197D"/>
                </a:solidFill>
                <a:sym typeface="Symbol" pitchFamily="-80" charset="2"/>
              </a:rPr>
              <a:t>f</a:t>
            </a:r>
            <a:r>
              <a:rPr lang="en-US" altLang="en-US" b="1" smtClean="0">
                <a:solidFill>
                  <a:srgbClr val="00197D"/>
                </a:solidFill>
                <a:cs typeface="Arial" charset="0"/>
              </a:rPr>
              <a:t>°</a:t>
            </a:r>
            <a:r>
              <a:rPr lang="en-US" altLang="en-US" b="1" i="1" baseline="-25000" smtClean="0">
                <a:solidFill>
                  <a:srgbClr val="00197D"/>
                </a:solidFill>
                <a:sym typeface="Symbol" pitchFamily="-80" charset="2"/>
              </a:rPr>
              <a:t> </a:t>
            </a:r>
            <a:r>
              <a:rPr lang="en-US" altLang="en-US" b="1" baseline="-25000" smtClean="0">
                <a:solidFill>
                  <a:srgbClr val="00197D"/>
                </a:solidFill>
                <a:sym typeface="Symbol" pitchFamily="-80" charset="2"/>
              </a:rPr>
              <a:t>reactants</a:t>
            </a:r>
            <a:r>
              <a:rPr lang="en-US" altLang="en-US" b="1" smtClean="0">
                <a:solidFill>
                  <a:srgbClr val="00197D"/>
                </a:solidFill>
                <a:sym typeface="Symbol" pitchFamily="-80" charset="2"/>
              </a:rPr>
              <a:t> </a:t>
            </a:r>
          </a:p>
          <a:p>
            <a:pPr algn="ctr">
              <a:buFontTx/>
              <a:buNone/>
            </a:pPr>
            <a:endParaRPr lang="en-US" altLang="en-US" sz="1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1800" b="1" smtClean="0">
                <a:solidFill>
                  <a:srgbClr val="00197D"/>
                </a:solidFill>
              </a:rPr>
              <a:t>Using </a:t>
            </a:r>
            <a:r>
              <a:rPr lang="en-US" altLang="en-US" sz="1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1800" b="1" smtClean="0">
                <a:solidFill>
                  <a:srgbClr val="00197D"/>
                </a:solidFill>
              </a:rPr>
              <a:t>H</a:t>
            </a:r>
            <a:r>
              <a:rPr lang="en-US" altLang="en-US" sz="1800" b="1" baseline="-25000" smtClean="0">
                <a:solidFill>
                  <a:srgbClr val="00197D"/>
                </a:solidFill>
              </a:rPr>
              <a:t>f</a:t>
            </a:r>
            <a:r>
              <a:rPr lang="en-US" altLang="en-US" sz="1800" b="1" baseline="30000" smtClean="0">
                <a:solidFill>
                  <a:srgbClr val="00197D"/>
                </a:solidFill>
              </a:rPr>
              <a:t>o</a:t>
            </a:r>
            <a:r>
              <a:rPr lang="en-US" altLang="en-US" sz="1800" b="1" smtClean="0">
                <a:solidFill>
                  <a:srgbClr val="00197D"/>
                </a:solidFill>
              </a:rPr>
              <a:t> values from Appendix C</a:t>
            </a:r>
          </a:p>
          <a:p>
            <a:pPr algn="ctr">
              <a:buFontTx/>
              <a:buNone/>
            </a:pPr>
            <a:endParaRPr lang="en-US" altLang="en-US" sz="1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1800" b="1" smtClean="0">
                <a:solidFill>
                  <a:srgbClr val="00197D"/>
                </a:solidFill>
              </a:rPr>
              <a:t>Or</a:t>
            </a:r>
          </a:p>
          <a:p>
            <a:pPr algn="ctr">
              <a:buFontTx/>
              <a:buNone/>
            </a:pPr>
            <a:endParaRPr lang="en-US" altLang="en-US" sz="1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By Using a Calorimeter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q</a:t>
            </a:r>
            <a:r>
              <a:rPr lang="en-US" altLang="en-US" b="1" baseline="-25000" smtClean="0">
                <a:solidFill>
                  <a:srgbClr val="00197D"/>
                </a:solidFill>
              </a:rPr>
              <a:t>reaction</a:t>
            </a:r>
            <a:r>
              <a:rPr lang="en-US" altLang="en-US" b="1" smtClean="0">
                <a:solidFill>
                  <a:srgbClr val="00197D"/>
                </a:solidFill>
              </a:rPr>
              <a:t> = - q</a:t>
            </a:r>
            <a:r>
              <a:rPr lang="en-US" altLang="en-US" b="1" baseline="-25000" smtClean="0">
                <a:solidFill>
                  <a:srgbClr val="00197D"/>
                </a:solidFill>
              </a:rPr>
              <a:t>solution</a:t>
            </a:r>
            <a:r>
              <a:rPr lang="en-US" altLang="en-US" b="1" smtClean="0">
                <a:solidFill>
                  <a:srgbClr val="00197D"/>
                </a:solidFill>
              </a:rPr>
              <a:t> = - m*sh*ΔT    </a:t>
            </a:r>
          </a:p>
          <a:p>
            <a:pPr algn="ctr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</a:rPr>
              <a:t>where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T = T</a:t>
            </a:r>
            <a:r>
              <a:rPr lang="en-US" altLang="en-US" sz="2800" b="1" baseline="-25000" smtClean="0">
                <a:solidFill>
                  <a:srgbClr val="00197D"/>
                </a:solidFill>
              </a:rPr>
              <a:t>f</a:t>
            </a:r>
            <a:r>
              <a:rPr lang="en-US" altLang="en-US" sz="2800" b="1" smtClean="0">
                <a:solidFill>
                  <a:srgbClr val="00197D"/>
                </a:solidFill>
              </a:rPr>
              <a:t> - T</a:t>
            </a:r>
            <a:r>
              <a:rPr lang="en-US" altLang="en-US" sz="2800" b="1" baseline="-25000" smtClean="0">
                <a:solidFill>
                  <a:srgbClr val="00197D"/>
                </a:solidFill>
              </a:rPr>
              <a:t>i</a:t>
            </a:r>
            <a:r>
              <a:rPr lang="en-US" altLang="en-US" sz="2800" b="1" smtClean="0">
                <a:solidFill>
                  <a:srgbClr val="00197D"/>
                </a:solidFill>
              </a:rPr>
              <a:t>    and   m = D * V      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smtClean="0">
                <a:solidFill>
                  <a:srgbClr val="00197D"/>
                </a:solidFill>
              </a:rPr>
              <a:t>H = q</a:t>
            </a:r>
            <a:r>
              <a:rPr lang="en-US" altLang="en-US" b="1" baseline="-25000" smtClean="0">
                <a:solidFill>
                  <a:srgbClr val="00197D"/>
                </a:solidFill>
              </a:rPr>
              <a:t>reaction</a:t>
            </a:r>
            <a:r>
              <a:rPr lang="en-US" altLang="en-US" b="1" smtClean="0">
                <a:solidFill>
                  <a:srgbClr val="00197D"/>
                </a:solidFill>
              </a:rPr>
              <a:t> </a:t>
            </a:r>
            <a:r>
              <a:rPr lang="en-US" altLang="en-US" sz="2800" b="1" smtClean="0">
                <a:solidFill>
                  <a:srgbClr val="00197D"/>
                </a:solidFill>
              </a:rPr>
              <a:t>/# moles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 </a:t>
            </a:r>
          </a:p>
          <a:p>
            <a:pPr algn="ctr">
              <a:buFontTx/>
              <a:buNone/>
            </a:pPr>
            <a:endParaRPr lang="en-US" altLang="en-US" b="1" smtClean="0">
              <a:solidFill>
                <a:srgbClr val="00197D"/>
              </a:solidFill>
            </a:endParaRP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2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197D"/>
                </a:solidFill>
              </a:rPr>
              <a:t>Summary:  Ways to Calculate 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smtClean="0">
                <a:solidFill>
                  <a:srgbClr val="00197D"/>
                </a:solidFill>
              </a:rPr>
              <a:t>H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534400" cy="228600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</a:rPr>
              <a:t>	Using Heat Capacity</a:t>
            </a:r>
          </a:p>
          <a:p>
            <a:pPr algn="ctr" eaLnBrk="1" hangingPunct="1">
              <a:buFontTx/>
              <a:buNone/>
            </a:pPr>
            <a:r>
              <a:rPr lang="en-US" altLang="en-US" sz="2800" smtClean="0"/>
              <a:t>  </a:t>
            </a:r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q = C * 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smtClean="0">
                <a:solidFill>
                  <a:srgbClr val="00197D"/>
                </a:solidFill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     </a:t>
            </a: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q = heat in Joules</a:t>
            </a:r>
          </a:p>
          <a:p>
            <a:pPr algn="ctr" eaLnBrk="1" hangingPunct="1">
              <a:buFontTx/>
              <a:buNone/>
            </a:pPr>
            <a:endParaRPr lang="en-US" altLang="en-US" sz="2400" b="1" smtClean="0">
              <a:solidFill>
                <a:srgbClr val="00197D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C = heat capacity in J/K</a:t>
            </a: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T = change in temperature</a:t>
            </a:r>
          </a:p>
          <a:p>
            <a:pPr algn="ctr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where </a:t>
            </a: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T = T</a:t>
            </a:r>
            <a:r>
              <a:rPr lang="en-US" altLang="en-US" sz="2400" b="1" baseline="-25000" smtClean="0">
                <a:solidFill>
                  <a:srgbClr val="00197D"/>
                </a:solidFill>
              </a:rPr>
              <a:t>f</a:t>
            </a:r>
            <a:r>
              <a:rPr lang="en-US" altLang="en-US" sz="2400" b="1" smtClean="0">
                <a:solidFill>
                  <a:srgbClr val="00197D"/>
                </a:solidFill>
              </a:rPr>
              <a:t> – T</a:t>
            </a:r>
            <a:r>
              <a:rPr lang="en-US" altLang="en-US" sz="2400" b="1" baseline="-25000" smtClean="0">
                <a:solidFill>
                  <a:srgbClr val="00197D"/>
                </a:solidFill>
              </a:rPr>
              <a:t>i</a:t>
            </a:r>
          </a:p>
          <a:p>
            <a:pPr algn="ctr">
              <a:buFontTx/>
              <a:buNone/>
            </a:pPr>
            <a:endParaRPr lang="en-US" altLang="en-US" sz="24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H = q / # moles</a:t>
            </a:r>
          </a:p>
          <a:p>
            <a:pPr algn="ctr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400" b="1" smtClean="0">
              <a:solidFill>
                <a:srgbClr val="00197D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701424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197D"/>
                </a:solidFill>
              </a:rPr>
              <a:t>Summary:  Ways to Calculate </a:t>
            </a:r>
            <a:r>
              <a:rPr lang="en-US" altLang="en-US" sz="36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3600" b="1" smtClean="0">
                <a:solidFill>
                  <a:srgbClr val="00197D"/>
                </a:solidFill>
              </a:rPr>
              <a:t>H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8763000" cy="2362200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  <a:sym typeface="Symbol" pitchFamily="-80" charset="2"/>
              </a:rPr>
              <a:t>Hess’s Law</a:t>
            </a:r>
          </a:p>
          <a:p>
            <a:pPr algn="ctr">
              <a:buFontTx/>
              <a:buNone/>
            </a:pPr>
            <a:endParaRPr lang="en-US" altLang="en-US" sz="1000" b="1" smtClean="0">
              <a:solidFill>
                <a:srgbClr val="00197D"/>
              </a:solidFill>
              <a:latin typeface="Symbol" pitchFamily="-80" charset="2"/>
              <a:sym typeface="Symbol" pitchFamily="-80" charset="2"/>
            </a:endParaRP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smtClean="0">
                <a:solidFill>
                  <a:srgbClr val="00197D"/>
                </a:solidFill>
              </a:rPr>
              <a:t> = 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i="1" baseline="-25000" smtClean="0">
                <a:solidFill>
                  <a:srgbClr val="00197D"/>
                </a:solidFill>
              </a:rPr>
              <a:t>1</a:t>
            </a:r>
            <a:r>
              <a:rPr lang="en-US" altLang="en-US" b="1" i="1" smtClean="0">
                <a:solidFill>
                  <a:srgbClr val="00197D"/>
                </a:solidFill>
              </a:rPr>
              <a:t>  + 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i="1" baseline="-25000" smtClean="0">
                <a:solidFill>
                  <a:srgbClr val="00197D"/>
                </a:solidFill>
              </a:rPr>
              <a:t>2</a:t>
            </a:r>
            <a:r>
              <a:rPr lang="en-US" altLang="en-US" b="1" i="1" smtClean="0">
                <a:solidFill>
                  <a:srgbClr val="00197D"/>
                </a:solidFill>
              </a:rPr>
              <a:t>  + </a:t>
            </a:r>
            <a:r>
              <a:rPr lang="en-US" altLang="en-US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b="1" i="1" smtClean="0">
                <a:solidFill>
                  <a:srgbClr val="00197D"/>
                </a:solidFill>
              </a:rPr>
              <a:t>H</a:t>
            </a:r>
            <a:r>
              <a:rPr lang="en-US" altLang="en-US" b="1" i="1" baseline="-25000" smtClean="0">
                <a:solidFill>
                  <a:srgbClr val="00197D"/>
                </a:solidFill>
              </a:rPr>
              <a:t>3</a:t>
            </a:r>
            <a:r>
              <a:rPr lang="en-US" altLang="en-US" b="1" i="1" smtClean="0">
                <a:solidFill>
                  <a:srgbClr val="00197D"/>
                </a:solidFill>
              </a:rPr>
              <a:t>   </a:t>
            </a:r>
            <a:endParaRPr lang="en-US" altLang="en-US" b="1" smtClean="0">
              <a:solidFill>
                <a:srgbClr val="00197D"/>
              </a:solidFill>
              <a:sym typeface="Symbol" pitchFamily="-80" charset="2"/>
            </a:endParaRPr>
          </a:p>
          <a:p>
            <a:pPr algn="ctr">
              <a:buFontTx/>
              <a:buNone/>
            </a:pPr>
            <a:endParaRPr lang="en-US" altLang="en-US" sz="1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endParaRPr lang="en-US" altLang="en-US" sz="11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1800" b="1" smtClean="0">
                <a:solidFill>
                  <a:srgbClr val="00197D"/>
                </a:solidFill>
              </a:rPr>
              <a:t>Or</a:t>
            </a:r>
          </a:p>
          <a:p>
            <a:pPr algn="ctr">
              <a:buFontTx/>
              <a:buNone/>
            </a:pPr>
            <a:endParaRPr lang="en-US" altLang="en-US" sz="1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By Stoichiometric Determination</a:t>
            </a:r>
          </a:p>
          <a:p>
            <a:pPr algn="ctr">
              <a:buFontTx/>
              <a:buNone/>
            </a:pPr>
            <a:endParaRPr lang="en-US" altLang="en-US" sz="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</a:rPr>
              <a:t>Given the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 for a reaction, you can use mole ratios to determine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 values of different sample sizes.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00197D"/>
                </a:solidFill>
              </a:rPr>
              <a:t> </a:t>
            </a:r>
          </a:p>
          <a:p>
            <a:pPr algn="ctr">
              <a:buFontTx/>
              <a:buNone/>
            </a:pPr>
            <a:endParaRPr lang="en-US" altLang="en-US" b="1" smtClean="0">
              <a:solidFill>
                <a:srgbClr val="00197D"/>
              </a:solidFill>
            </a:endParaRP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613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Bomb Calorimetry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Because the volume in the bomb calorimeter is constant, what is measured is really the change in internal energy, </a:t>
            </a:r>
            <a:r>
              <a:rPr lang="en-US" altLang="en-US" sz="280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i="1" smtClean="0"/>
              <a:t>E</a:t>
            </a:r>
            <a:r>
              <a:rPr lang="en-US" altLang="en-US" sz="2800" smtClean="0"/>
              <a:t>, not </a:t>
            </a:r>
            <a:r>
              <a:rPr lang="en-US" altLang="en-US" sz="280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most reactions, the difference is very small.</a:t>
            </a:r>
          </a:p>
        </p:txBody>
      </p:sp>
      <p:pic>
        <p:nvPicPr>
          <p:cNvPr id="51205" name="Picture 6" descr="05_1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295400"/>
            <a:ext cx="3308350" cy="4564063"/>
          </a:xfrm>
        </p:spPr>
      </p:pic>
    </p:spTree>
    <p:extLst>
      <p:ext uri="{BB962C8B-B14F-4D97-AF65-F5344CB8AC3E}">
        <p14:creationId xmlns:p14="http://schemas.microsoft.com/office/powerpoint/2010/main" val="2721485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mtClean="0">
                <a:solidFill>
                  <a:srgbClr val="00197D"/>
                </a:solidFill>
              </a:rPr>
              <a:t>H via Heat Capacity</a:t>
            </a:r>
          </a:p>
        </p:txBody>
      </p:sp>
      <p:sp>
        <p:nvSpPr>
          <p:cNvPr id="52227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3600" smtClean="0"/>
              <a:t>  </a:t>
            </a: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q = C * </a:t>
            </a: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     </a:t>
            </a: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q = heat in Joules</a:t>
            </a:r>
          </a:p>
          <a:p>
            <a:pPr algn="ctr" eaLnBrk="1" hangingPunct="1">
              <a:buFontTx/>
              <a:buNone/>
            </a:pPr>
            <a:endParaRPr lang="en-US" altLang="en-US" sz="2400" b="1" smtClean="0">
              <a:solidFill>
                <a:srgbClr val="00197D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C = heat capacity in J/K</a:t>
            </a:r>
          </a:p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T = change in temperature</a:t>
            </a:r>
          </a:p>
          <a:p>
            <a:pPr algn="ctr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</a:rPr>
              <a:t>where </a:t>
            </a: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T = T</a:t>
            </a:r>
            <a:r>
              <a:rPr lang="en-US" altLang="en-US" sz="2400" b="1" baseline="-25000" smtClean="0">
                <a:solidFill>
                  <a:srgbClr val="00197D"/>
                </a:solidFill>
              </a:rPr>
              <a:t>f</a:t>
            </a:r>
            <a:r>
              <a:rPr lang="en-US" altLang="en-US" sz="2400" b="1" smtClean="0">
                <a:solidFill>
                  <a:srgbClr val="00197D"/>
                </a:solidFill>
              </a:rPr>
              <a:t> – T</a:t>
            </a:r>
            <a:r>
              <a:rPr lang="en-US" altLang="en-US" sz="2400" b="1" baseline="-25000" smtClean="0">
                <a:solidFill>
                  <a:srgbClr val="00197D"/>
                </a:solidFill>
              </a:rPr>
              <a:t>i</a:t>
            </a:r>
          </a:p>
          <a:p>
            <a:pPr algn="ctr">
              <a:buFontTx/>
              <a:buNone/>
            </a:pPr>
            <a:endParaRPr lang="en-US" altLang="en-US" sz="24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24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400" b="1" smtClean="0">
                <a:solidFill>
                  <a:srgbClr val="00197D"/>
                </a:solidFill>
              </a:rPr>
              <a:t>H = q / # moles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264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9812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197D"/>
                </a:solidFill>
              </a:rPr>
              <a:t>Stoichiometric Determination of </a:t>
            </a:r>
            <a:r>
              <a:rPr lang="en-US" altLang="en-US" sz="3200" b="1" smtClean="0">
                <a:solidFill>
                  <a:srgbClr val="00197D"/>
                </a:solidFill>
                <a:latin typeface="Symbol" pitchFamily="-80" charset="2"/>
              </a:rPr>
              <a:t>DH</a:t>
            </a:r>
            <a:r>
              <a:rPr lang="en-US" altLang="en-US" sz="3200" b="1" smtClean="0">
                <a:solidFill>
                  <a:srgbClr val="00197D"/>
                </a:solidFill>
              </a:rPr>
              <a:t> </a:t>
            </a:r>
            <a:endParaRPr lang="en-US" altLang="en-US" sz="3200" smtClean="0"/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</a:rPr>
              <a:t>   Given the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 for a reaction, you can use mole ratios to determine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 values of different sample sizes.</a:t>
            </a:r>
          </a:p>
          <a:p>
            <a:pPr algn="ctr">
              <a:buFontTx/>
              <a:buNone/>
            </a:pPr>
            <a:endParaRPr lang="en-US" altLang="en-US" sz="2800" b="1" smtClean="0">
              <a:solidFill>
                <a:srgbClr val="00197D"/>
              </a:solidFill>
            </a:endParaRPr>
          </a:p>
          <a:p>
            <a:pPr algn="ctr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</a:rPr>
              <a:t>See examples.</a:t>
            </a:r>
          </a:p>
          <a:p>
            <a:endParaRPr lang="en-US" altLang="en-US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805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Sample Problem #1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00197D"/>
                </a:solidFill>
              </a:rPr>
              <a:t>    H</a:t>
            </a:r>
            <a:r>
              <a:rPr lang="en-US" altLang="en-US" baseline="-25000" smtClean="0">
                <a:solidFill>
                  <a:srgbClr val="00197D"/>
                </a:solidFill>
              </a:rPr>
              <a:t>2</a:t>
            </a:r>
            <a:r>
              <a:rPr lang="en-US" altLang="en-US" smtClean="0">
                <a:solidFill>
                  <a:srgbClr val="00197D"/>
                </a:solidFill>
              </a:rPr>
              <a:t> (g)  +  I</a:t>
            </a:r>
            <a:r>
              <a:rPr lang="en-US" altLang="en-US" baseline="-25000" smtClean="0">
                <a:solidFill>
                  <a:srgbClr val="00197D"/>
                </a:solidFill>
              </a:rPr>
              <a:t>2 </a:t>
            </a:r>
            <a:r>
              <a:rPr lang="en-US" altLang="en-US" smtClean="0">
                <a:solidFill>
                  <a:srgbClr val="00197D"/>
                </a:solidFill>
              </a:rPr>
              <a:t>(g) </a:t>
            </a:r>
            <a:r>
              <a:rPr lang="en-US" altLang="en-US" smtClean="0">
                <a:solidFill>
                  <a:srgbClr val="00197D"/>
                </a:solidFill>
                <a:sym typeface="Wingdings" pitchFamily="1" charset="2"/>
              </a:rPr>
              <a:t>  2 HI (g)        </a:t>
            </a:r>
            <a:r>
              <a:rPr lang="en-US" altLang="en-US" sz="2400" smtClean="0">
                <a:solidFill>
                  <a:srgbClr val="00197D"/>
                </a:solidFill>
                <a:latin typeface="Symbol" pitchFamily="-80" charset="2"/>
                <a:sym typeface="Wingdings" pitchFamily="1" charset="2"/>
              </a:rPr>
              <a:t>D</a:t>
            </a: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H = +53.0 kJ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How many joules of heat are required to form 5 moles of HI (g)?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</a:t>
            </a:r>
            <a:r>
              <a:rPr lang="en-US" altLang="en-US" sz="2800" u="sng" smtClean="0">
                <a:solidFill>
                  <a:srgbClr val="00197D"/>
                </a:solidFill>
                <a:sym typeface="Wingdings" pitchFamily="1" charset="2"/>
              </a:rPr>
              <a:t>5 mol HI</a:t>
            </a: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</a:t>
            </a:r>
            <a:r>
              <a:rPr lang="en-US" altLang="en-US" sz="2800" u="sng" smtClean="0">
                <a:solidFill>
                  <a:srgbClr val="00197D"/>
                </a:solidFill>
                <a:sym typeface="Wingdings" pitchFamily="1" charset="2"/>
              </a:rPr>
              <a:t>__x___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2 mol HI    =    +53.0 kJ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            x = +133 kJ</a:t>
            </a:r>
          </a:p>
          <a:p>
            <a:pPr>
              <a:buFontTx/>
              <a:buNone/>
            </a:pPr>
            <a:endParaRPr lang="en-US" altLang="en-US" smtClean="0">
              <a:sym typeface="Wingdings" pitchFamily="1" charset="2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4075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Sample Problem #2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00197D"/>
                </a:solidFill>
              </a:rPr>
              <a:t>    H</a:t>
            </a:r>
            <a:r>
              <a:rPr lang="en-US" altLang="en-US" baseline="-25000" smtClean="0">
                <a:solidFill>
                  <a:srgbClr val="00197D"/>
                </a:solidFill>
              </a:rPr>
              <a:t>2</a:t>
            </a:r>
            <a:r>
              <a:rPr lang="en-US" altLang="en-US" smtClean="0">
                <a:solidFill>
                  <a:srgbClr val="00197D"/>
                </a:solidFill>
              </a:rPr>
              <a:t> (g)  +  I</a:t>
            </a:r>
            <a:r>
              <a:rPr lang="en-US" altLang="en-US" baseline="-25000" smtClean="0">
                <a:solidFill>
                  <a:srgbClr val="00197D"/>
                </a:solidFill>
              </a:rPr>
              <a:t>2 </a:t>
            </a:r>
            <a:r>
              <a:rPr lang="en-US" altLang="en-US" smtClean="0">
                <a:solidFill>
                  <a:srgbClr val="00197D"/>
                </a:solidFill>
              </a:rPr>
              <a:t>(g) </a:t>
            </a:r>
            <a:r>
              <a:rPr lang="en-US" altLang="en-US" smtClean="0">
                <a:solidFill>
                  <a:srgbClr val="00197D"/>
                </a:solidFill>
                <a:sym typeface="Wingdings" pitchFamily="1" charset="2"/>
              </a:rPr>
              <a:t>  2 HI (g)     </a:t>
            </a:r>
            <a:r>
              <a:rPr lang="en-US" altLang="en-US" smtClean="0">
                <a:solidFill>
                  <a:srgbClr val="00197D"/>
                </a:solidFill>
                <a:latin typeface="Symbol" pitchFamily="-80" charset="2"/>
                <a:sym typeface="Wingdings" pitchFamily="1" charset="2"/>
              </a:rPr>
              <a:t>D</a:t>
            </a:r>
            <a:r>
              <a:rPr lang="en-US" altLang="en-US" smtClean="0">
                <a:solidFill>
                  <a:srgbClr val="00197D"/>
                </a:solidFill>
                <a:sym typeface="Wingdings" pitchFamily="1" charset="2"/>
              </a:rPr>
              <a:t>H = +53.0 kJ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How many moles of HI (g) are formed by the expenditure of 235 kJ of heat energy?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 </a:t>
            </a:r>
            <a:r>
              <a:rPr lang="en-US" altLang="en-US" sz="2800" u="sng" smtClean="0">
                <a:solidFill>
                  <a:srgbClr val="00197D"/>
                </a:solidFill>
                <a:sym typeface="Wingdings" pitchFamily="1" charset="2"/>
              </a:rPr>
              <a:t>__x___</a:t>
            </a: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</a:t>
            </a:r>
            <a:r>
              <a:rPr lang="en-US" altLang="en-US" sz="2800" u="sng" smtClean="0">
                <a:solidFill>
                  <a:srgbClr val="00197D"/>
                </a:solidFill>
                <a:sym typeface="Wingdings" pitchFamily="1" charset="2"/>
              </a:rPr>
              <a:t>+235 kJ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2 mol HI    =    +53.0 kJ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                           x = 8.87 mol HI</a:t>
            </a:r>
          </a:p>
          <a:p>
            <a:pPr>
              <a:buFontTx/>
              <a:buNone/>
            </a:pPr>
            <a:endParaRPr lang="en-US" altLang="en-US" sz="2800" smtClean="0">
              <a:sym typeface="Wingdings" pitchFamily="1" charset="2"/>
            </a:endParaRP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8185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524000"/>
          </a:xfrm>
        </p:spPr>
        <p:txBody>
          <a:bodyPr/>
          <a:lstStyle/>
          <a:p>
            <a:r>
              <a:rPr lang="en-US" altLang="en-US" sz="2800" smtClean="0"/>
              <a:t>Sample Problem #3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00197D"/>
                </a:solidFill>
              </a:rPr>
              <a:t>    H</a:t>
            </a:r>
            <a:r>
              <a:rPr lang="en-US" altLang="en-US" baseline="-25000" smtClean="0">
                <a:solidFill>
                  <a:srgbClr val="00197D"/>
                </a:solidFill>
              </a:rPr>
              <a:t>2</a:t>
            </a:r>
            <a:r>
              <a:rPr lang="en-US" altLang="en-US" smtClean="0">
                <a:solidFill>
                  <a:srgbClr val="00197D"/>
                </a:solidFill>
              </a:rPr>
              <a:t> (g)  +  I</a:t>
            </a:r>
            <a:r>
              <a:rPr lang="en-US" altLang="en-US" baseline="-25000" smtClean="0">
                <a:solidFill>
                  <a:srgbClr val="00197D"/>
                </a:solidFill>
              </a:rPr>
              <a:t>2 </a:t>
            </a:r>
            <a:r>
              <a:rPr lang="en-US" altLang="en-US" smtClean="0">
                <a:solidFill>
                  <a:srgbClr val="00197D"/>
                </a:solidFill>
              </a:rPr>
              <a:t>(g) </a:t>
            </a:r>
            <a:r>
              <a:rPr lang="en-US" altLang="en-US" smtClean="0">
                <a:solidFill>
                  <a:srgbClr val="00197D"/>
                </a:solidFill>
                <a:sym typeface="Wingdings" pitchFamily="1" charset="2"/>
              </a:rPr>
              <a:t>  2 HI (g)     </a:t>
            </a:r>
            <a:r>
              <a:rPr lang="en-US" altLang="en-US" smtClean="0">
                <a:solidFill>
                  <a:srgbClr val="00197D"/>
                </a:solidFill>
                <a:latin typeface="Symbol" pitchFamily="-80" charset="2"/>
                <a:sym typeface="Wingdings" pitchFamily="1" charset="2"/>
              </a:rPr>
              <a:t>D</a:t>
            </a:r>
            <a:r>
              <a:rPr lang="en-US" altLang="en-US" smtClean="0">
                <a:solidFill>
                  <a:srgbClr val="00197D"/>
                </a:solidFill>
                <a:sym typeface="Wingdings" pitchFamily="1" charset="2"/>
              </a:rPr>
              <a:t>H = +53.0 kJ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How many joules of heat are required to form 109 grams of HI?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                      # mol HI = mass/gfm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      # mol HI = 109 </a:t>
            </a:r>
            <a:r>
              <a:rPr lang="en-US" altLang="en-US" sz="2000" smtClean="0">
                <a:solidFill>
                  <a:srgbClr val="00197D"/>
                </a:solidFill>
                <a:sym typeface="Wingdings" pitchFamily="1" charset="2"/>
              </a:rPr>
              <a:t>g</a:t>
            </a: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/ 128 </a:t>
            </a:r>
            <a:r>
              <a:rPr lang="en-US" altLang="en-US" sz="2000" smtClean="0">
                <a:solidFill>
                  <a:srgbClr val="00197D"/>
                </a:solidFill>
                <a:sym typeface="Wingdings" pitchFamily="1" charset="2"/>
              </a:rPr>
              <a:t>g/mol</a:t>
            </a:r>
            <a:r>
              <a:rPr lang="en-US" altLang="en-US" sz="2800" smtClean="0">
                <a:solidFill>
                  <a:srgbClr val="00197D"/>
                </a:solidFill>
                <a:sym typeface="Wingdings" pitchFamily="1" charset="2"/>
              </a:rPr>
              <a:t> = 0.852 mol HI</a:t>
            </a:r>
            <a:endParaRPr lang="en-US" altLang="en-US" sz="20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                </a:t>
            </a:r>
            <a:r>
              <a:rPr lang="en-US" altLang="en-US" sz="2400" u="sng" smtClean="0">
                <a:solidFill>
                  <a:srgbClr val="00197D"/>
                </a:solidFill>
                <a:sym typeface="Wingdings" pitchFamily="1" charset="2"/>
              </a:rPr>
              <a:t>0.852 mol HI</a:t>
            </a: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</a:t>
            </a:r>
            <a:r>
              <a:rPr lang="en-US" altLang="en-US" sz="2400" u="sng" smtClean="0">
                <a:solidFill>
                  <a:srgbClr val="00197D"/>
                </a:solidFill>
                <a:sym typeface="Wingdings" pitchFamily="1" charset="2"/>
              </a:rPr>
              <a:t>__x___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                    2 mol HI      =    +53.0 kJ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rgbClr val="00197D"/>
              </a:solidFill>
              <a:sym typeface="Wingdings" pitchFamily="1" charset="2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197D"/>
                </a:solidFill>
                <a:sym typeface="Wingdings" pitchFamily="1" charset="2"/>
              </a:rPr>
              <a:t>                                     x = + 22.6 kJ</a:t>
            </a:r>
          </a:p>
          <a:p>
            <a:pPr>
              <a:buFontTx/>
              <a:buNone/>
            </a:pPr>
            <a:endParaRPr lang="en-US" altLang="en-US" smtClean="0">
              <a:sym typeface="Wingdings" pitchFamily="1" charset="2"/>
            </a:endParaRP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7388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Hess’s Law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r>
              <a:rPr lang="en-US" altLang="en-US" smtClean="0"/>
              <a:t> is well known for many reactions, and it is inconvenient to measure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r>
              <a:rPr lang="en-US" altLang="en-US" smtClean="0"/>
              <a:t> for every reaction in which we are interested.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However, we can estimate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r>
              <a:rPr lang="en-US" altLang="en-US" smtClean="0"/>
              <a:t> using published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H</a:t>
            </a:r>
            <a:r>
              <a:rPr lang="en-US" altLang="en-US" smtClean="0"/>
              <a:t> values and the properties of enthalpy.</a:t>
            </a:r>
          </a:p>
        </p:txBody>
      </p:sp>
    </p:spTree>
    <p:extLst>
      <p:ext uri="{BB962C8B-B14F-4D97-AF65-F5344CB8AC3E}">
        <p14:creationId xmlns:p14="http://schemas.microsoft.com/office/powerpoint/2010/main" val="362408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/>
              <a:t>© </a:t>
            </a:r>
            <a:r>
              <a:rPr lang="en-US" altLang="en-US" sz="1200" smtClean="0"/>
              <a:t>2009, Prentice-Hall, Inc.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197D"/>
                </a:solidFill>
              </a:rPr>
              <a:t>Hess’s Law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81200"/>
            <a:ext cx="8229600" cy="228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b="1" smtClean="0"/>
              <a:t>Hess’s law states that </a:t>
            </a:r>
            <a:r>
              <a:rPr lang="en-US" altLang="en-US" sz="2800" b="1" smtClean="0">
                <a:solidFill>
                  <a:srgbClr val="00197D"/>
                </a:solidFill>
              </a:rPr>
              <a:t>“If a reaction is carried out in a series of steps,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b="1" i="1" smtClean="0">
                <a:solidFill>
                  <a:srgbClr val="00197D"/>
                </a:solidFill>
              </a:rPr>
              <a:t>H</a:t>
            </a:r>
            <a:r>
              <a:rPr lang="en-US" altLang="en-US" sz="2800" b="1" smtClean="0">
                <a:solidFill>
                  <a:srgbClr val="00197D"/>
                </a:solidFill>
              </a:rPr>
              <a:t> for the overall reaction will be equal to the sum of the enthalpy changes for the individual steps.”</a:t>
            </a:r>
          </a:p>
          <a:p>
            <a:pPr eaLnBrk="1" hangingPunct="1">
              <a:buFontTx/>
              <a:buNone/>
            </a:pPr>
            <a:endParaRPr lang="en-US" altLang="en-US" sz="2800" b="1" smtClean="0">
              <a:solidFill>
                <a:srgbClr val="00197D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 =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</a:t>
            </a:r>
            <a:r>
              <a:rPr lang="en-US" altLang="en-US" sz="2800" b="1" baseline="-25000" smtClean="0">
                <a:solidFill>
                  <a:srgbClr val="00197D"/>
                </a:solidFill>
              </a:rPr>
              <a:t>1 </a:t>
            </a:r>
            <a:r>
              <a:rPr lang="en-US" altLang="en-US" sz="2800" b="1" smtClean="0">
                <a:solidFill>
                  <a:srgbClr val="00197D"/>
                </a:solidFill>
              </a:rPr>
              <a:t> + 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</a:t>
            </a:r>
            <a:r>
              <a:rPr lang="en-US" altLang="en-US" sz="2800" b="1" baseline="-25000" smtClean="0">
                <a:solidFill>
                  <a:srgbClr val="00197D"/>
                </a:solidFill>
              </a:rPr>
              <a:t>2 </a:t>
            </a:r>
            <a:r>
              <a:rPr lang="en-US" altLang="en-US" sz="2800" b="1" smtClean="0">
                <a:solidFill>
                  <a:srgbClr val="00197D"/>
                </a:solidFill>
              </a:rPr>
              <a:t> +  </a:t>
            </a:r>
            <a:r>
              <a:rPr lang="en-US" altLang="en-US" sz="2800" b="1" smtClean="0">
                <a:solidFill>
                  <a:srgbClr val="00197D"/>
                </a:solidFill>
                <a:latin typeface="Symbol" pitchFamily="-80" charset="2"/>
              </a:rPr>
              <a:t>D</a:t>
            </a:r>
            <a:r>
              <a:rPr lang="en-US" altLang="en-US" sz="2800" b="1" smtClean="0">
                <a:solidFill>
                  <a:srgbClr val="00197D"/>
                </a:solidFill>
              </a:rPr>
              <a:t>H</a:t>
            </a:r>
            <a:r>
              <a:rPr lang="en-US" altLang="en-US" sz="2800" b="1" baseline="-25000" smtClean="0">
                <a:solidFill>
                  <a:srgbClr val="00197D"/>
                </a:solidFill>
              </a:rPr>
              <a:t>3</a:t>
            </a:r>
            <a:endParaRPr lang="en-US" altLang="en-US" sz="2800" b="1" smtClean="0">
              <a:solidFill>
                <a:srgbClr val="001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8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997</Words>
  <Application>Microsoft Office PowerPoint</Application>
  <PresentationFormat>On-screen Show (4:3)</PresentationFormat>
  <Paragraphs>157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Bomb Calorimetry</vt:lpstr>
      <vt:lpstr>Bomb Calorimetry</vt:lpstr>
      <vt:lpstr>DH via Heat Capacity</vt:lpstr>
      <vt:lpstr>Stoichiometric Determination of DH </vt:lpstr>
      <vt:lpstr>Sample Problem #1</vt:lpstr>
      <vt:lpstr>Sample Problem #2</vt:lpstr>
      <vt:lpstr>Sample Problem #3</vt:lpstr>
      <vt:lpstr>Hess’s Law</vt:lpstr>
      <vt:lpstr>Hess’s Law</vt:lpstr>
      <vt:lpstr>Calculation of H</vt:lpstr>
      <vt:lpstr>Calculation of H</vt:lpstr>
      <vt:lpstr>Calculation of H</vt:lpstr>
      <vt:lpstr>Calculation of H</vt:lpstr>
      <vt:lpstr>Energy in Foods</vt:lpstr>
      <vt:lpstr>Energy in Fuels</vt:lpstr>
      <vt:lpstr>Summary:  Ways to Calculate DH</vt:lpstr>
      <vt:lpstr>Summary:  Ways to Calculate DH</vt:lpstr>
      <vt:lpstr>Summary:  Ways to Calculate DH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Bomb Calorimetry</dc:title>
  <dc:creator>Kapila Rodrigo</dc:creator>
  <cp:lastModifiedBy>Kapila Rodrigo</cp:lastModifiedBy>
  <cp:revision>1</cp:revision>
  <dcterms:created xsi:type="dcterms:W3CDTF">2016-02-19T00:05:44Z</dcterms:created>
  <dcterms:modified xsi:type="dcterms:W3CDTF">2016-02-19T00:07:06Z</dcterms:modified>
</cp:coreProperties>
</file>